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1" r:id="rId5"/>
    <p:sldId id="272" r:id="rId6"/>
    <p:sldId id="259" r:id="rId7"/>
    <p:sldId id="261" r:id="rId8"/>
    <p:sldId id="262" r:id="rId9"/>
    <p:sldId id="267" r:id="rId10"/>
    <p:sldId id="273" r:id="rId11"/>
    <p:sldId id="269" r:id="rId12"/>
    <p:sldId id="263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F882A7-13BB-412A-87F8-5F041E4522F6}">
          <p14:sldIdLst>
            <p14:sldId id="256"/>
            <p14:sldId id="257"/>
            <p14:sldId id="270"/>
            <p14:sldId id="271"/>
            <p14:sldId id="272"/>
            <p14:sldId id="259"/>
            <p14:sldId id="261"/>
            <p14:sldId id="262"/>
            <p14:sldId id="267"/>
            <p14:sldId id="273"/>
            <p14:sldId id="269"/>
            <p14:sldId id="263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Lab\&#49892;&#54744;%20&#45936;&#51060;&#53552;%20&#51221;&#47532;_15021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ive\Lab\&#49892;&#54744;%20&#45936;&#51060;&#53552;%20&#51221;&#47532;_150215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Lab\NGV\&#49892;&#54744;%20&#45936;&#51060;&#53552;%20&#51221;&#47532;_150224_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ive\Lab\NGV\&#49892;&#54744;%20&#45936;&#51060;&#53552;%20&#51221;&#47532;_150224_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위치 별 실험</a:t>
            </a:r>
          </a:p>
        </c:rich>
      </c:tx>
      <c:layout>
        <c:manualLayout>
          <c:xMode val="edge"/>
          <c:yMode val="edge"/>
          <c:x val="0.431572637566321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1425310966563958E-2"/>
          <c:y val="0.17204421995499317"/>
          <c:w val="0.92086132349398353"/>
          <c:h val="0.58833113120130998"/>
        </c:manualLayout>
      </c:layout>
      <c:barChart>
        <c:barDir val="col"/>
        <c:grouping val="clustered"/>
        <c:varyColors val="0"/>
        <c:ser>
          <c:idx val="0"/>
          <c:order val="0"/>
          <c:tx>
            <c:v>A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Task1!$C$88:$C$112</c:f>
              <c:numCache>
                <c:formatCode>0%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0.60000000000000009</c:v>
                </c:pt>
                <c:pt idx="3">
                  <c:v>0.8</c:v>
                </c:pt>
                <c:pt idx="4">
                  <c:v>0</c:v>
                </c:pt>
                <c:pt idx="5">
                  <c:v>1</c:v>
                </c:pt>
                <c:pt idx="6">
                  <c:v>0.60000000000000009</c:v>
                </c:pt>
                <c:pt idx="7">
                  <c:v>0.8</c:v>
                </c:pt>
                <c:pt idx="8">
                  <c:v>0.2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0.60000000000000009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0.60000000000000009</c:v>
                </c:pt>
                <c:pt idx="18">
                  <c:v>0.2</c:v>
                </c:pt>
                <c:pt idx="19">
                  <c:v>1</c:v>
                </c:pt>
                <c:pt idx="20">
                  <c:v>0.8</c:v>
                </c:pt>
                <c:pt idx="21">
                  <c:v>1</c:v>
                </c:pt>
                <c:pt idx="22">
                  <c:v>0.8</c:v>
                </c:pt>
                <c:pt idx="23">
                  <c:v>0.8</c:v>
                </c:pt>
                <c:pt idx="24">
                  <c:v>0.57500000000000007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D5A-48C2-8875-2CA414408559}"/>
            </c:ext>
          </c:extLst>
        </c:ser>
        <c:ser>
          <c:idx val="1"/>
          <c:order val="1"/>
          <c:tx>
            <c:v>C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Task1!$H$88:$H$112</c:f>
              <c:numCache>
                <c:formatCode>0%</c:formatCode>
                <c:ptCount val="25"/>
                <c:pt idx="0">
                  <c:v>0.8</c:v>
                </c:pt>
                <c:pt idx="1">
                  <c:v>1</c:v>
                </c:pt>
                <c:pt idx="2">
                  <c:v>1</c:v>
                </c:pt>
                <c:pt idx="3">
                  <c:v>0.8</c:v>
                </c:pt>
                <c:pt idx="4">
                  <c:v>0</c:v>
                </c:pt>
                <c:pt idx="5">
                  <c:v>1</c:v>
                </c:pt>
                <c:pt idx="6">
                  <c:v>0.8</c:v>
                </c:pt>
                <c:pt idx="7">
                  <c:v>1</c:v>
                </c:pt>
                <c:pt idx="8">
                  <c:v>1</c:v>
                </c:pt>
                <c:pt idx="9">
                  <c:v>0.8</c:v>
                </c:pt>
                <c:pt idx="10">
                  <c:v>1</c:v>
                </c:pt>
                <c:pt idx="11">
                  <c:v>0.60000000000000009</c:v>
                </c:pt>
                <c:pt idx="12">
                  <c:v>0.4</c:v>
                </c:pt>
                <c:pt idx="13">
                  <c:v>0.8</c:v>
                </c:pt>
                <c:pt idx="14">
                  <c:v>0</c:v>
                </c:pt>
                <c:pt idx="15">
                  <c:v>0.8</c:v>
                </c:pt>
                <c:pt idx="16">
                  <c:v>1</c:v>
                </c:pt>
                <c:pt idx="17">
                  <c:v>0.2</c:v>
                </c:pt>
                <c:pt idx="18">
                  <c:v>0.2</c:v>
                </c:pt>
                <c:pt idx="19">
                  <c:v>1</c:v>
                </c:pt>
                <c:pt idx="20">
                  <c:v>1</c:v>
                </c:pt>
                <c:pt idx="21">
                  <c:v>0.8</c:v>
                </c:pt>
                <c:pt idx="22">
                  <c:v>1</c:v>
                </c:pt>
                <c:pt idx="23">
                  <c:v>0.60000000000000009</c:v>
                </c:pt>
                <c:pt idx="24">
                  <c:v>0.73333333333333339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D5A-48C2-8875-2CA414408559}"/>
            </c:ext>
          </c:extLst>
        </c:ser>
        <c:ser>
          <c:idx val="2"/>
          <c:order val="2"/>
          <c:tx>
            <c:v>E</c:v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Task1!$M$88:$M$112</c:f>
              <c:numCache>
                <c:formatCode>0%</c:formatCode>
                <c:ptCount val="25"/>
                <c:pt idx="0">
                  <c:v>0.8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0.2</c:v>
                </c:pt>
                <c:pt idx="5">
                  <c:v>1</c:v>
                </c:pt>
                <c:pt idx="6">
                  <c:v>0.2</c:v>
                </c:pt>
                <c:pt idx="7">
                  <c:v>1</c:v>
                </c:pt>
                <c:pt idx="8">
                  <c:v>1</c:v>
                </c:pt>
                <c:pt idx="9">
                  <c:v>0.8</c:v>
                </c:pt>
                <c:pt idx="10">
                  <c:v>1</c:v>
                </c:pt>
                <c:pt idx="11">
                  <c:v>0</c:v>
                </c:pt>
                <c:pt idx="12">
                  <c:v>0.4</c:v>
                </c:pt>
                <c:pt idx="13">
                  <c:v>1</c:v>
                </c:pt>
                <c:pt idx="14">
                  <c:v>0.60000000000000009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0.2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0.8</c:v>
                </c:pt>
                <c:pt idx="23">
                  <c:v>0.8</c:v>
                </c:pt>
                <c:pt idx="24">
                  <c:v>0.70000000000000007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D5A-48C2-8875-2CA414408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4072272"/>
        <c:axId val="534072816"/>
      </c:barChart>
      <c:catAx>
        <c:axId val="53407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2816"/>
        <c:crosses val="autoZero"/>
        <c:auto val="1"/>
        <c:lblAlgn val="ctr"/>
        <c:lblOffset val="100"/>
        <c:noMultiLvlLbl val="0"/>
      </c:catAx>
      <c:valAx>
        <c:axId val="5340728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전체 </a:t>
            </a:r>
            <a:r>
              <a:rPr lang="en-US" altLang="ko-KR" dirty="0"/>
              <a:t>IR</a:t>
            </a:r>
            <a:r>
              <a:rPr lang="ko-KR" altLang="en-US" dirty="0"/>
              <a:t> 평균</a:t>
            </a:r>
          </a:p>
        </c:rich>
      </c:tx>
      <c:layout>
        <c:manualLayout>
          <c:xMode val="edge"/>
          <c:yMode val="edge"/>
          <c:x val="0.43643343591080774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6121077380565857E-2"/>
          <c:y val="0.16996527777777778"/>
          <c:w val="0.91921330794746903"/>
          <c:h val="0.5948495370370370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7FF-45B2-93CC-19087903D84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Task1!$R$88:$R$112</c:f>
              <c:numCache>
                <c:formatCode>0%</c:formatCode>
                <c:ptCount val="25"/>
                <c:pt idx="0">
                  <c:v>0.8666666666666667</c:v>
                </c:pt>
                <c:pt idx="1">
                  <c:v>0.66666666666666663</c:v>
                </c:pt>
                <c:pt idx="2">
                  <c:v>0.8666666666666667</c:v>
                </c:pt>
                <c:pt idx="3">
                  <c:v>0.8666666666666667</c:v>
                </c:pt>
                <c:pt idx="4">
                  <c:v>6.6666666666666666E-2</c:v>
                </c:pt>
                <c:pt idx="5">
                  <c:v>1</c:v>
                </c:pt>
                <c:pt idx="6">
                  <c:v>0.53333333333333333</c:v>
                </c:pt>
                <c:pt idx="7">
                  <c:v>0.93333333333333324</c:v>
                </c:pt>
                <c:pt idx="8">
                  <c:v>0.73333333333333339</c:v>
                </c:pt>
                <c:pt idx="9">
                  <c:v>0.53333333333333333</c:v>
                </c:pt>
                <c:pt idx="10">
                  <c:v>1</c:v>
                </c:pt>
                <c:pt idx="11">
                  <c:v>0.20000000000000004</c:v>
                </c:pt>
                <c:pt idx="12">
                  <c:v>0.46666666666666662</c:v>
                </c:pt>
                <c:pt idx="13">
                  <c:v>0.6</c:v>
                </c:pt>
                <c:pt idx="14">
                  <c:v>0.20000000000000004</c:v>
                </c:pt>
                <c:pt idx="15">
                  <c:v>0.6</c:v>
                </c:pt>
                <c:pt idx="16">
                  <c:v>1</c:v>
                </c:pt>
                <c:pt idx="17">
                  <c:v>0.26666666666666666</c:v>
                </c:pt>
                <c:pt idx="18">
                  <c:v>0.20000000000000004</c:v>
                </c:pt>
                <c:pt idx="19">
                  <c:v>1</c:v>
                </c:pt>
                <c:pt idx="20">
                  <c:v>0.93333333333333324</c:v>
                </c:pt>
                <c:pt idx="21">
                  <c:v>0.93333333333333324</c:v>
                </c:pt>
                <c:pt idx="22">
                  <c:v>0.8666666666666667</c:v>
                </c:pt>
                <c:pt idx="23">
                  <c:v>0.73333333333333339</c:v>
                </c:pt>
                <c:pt idx="24">
                  <c:v>0.66944444444444462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FF-45B2-93CC-19087903D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4076624"/>
        <c:axId val="534077168"/>
      </c:barChart>
      <c:catAx>
        <c:axId val="53407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7168"/>
        <c:crosses val="autoZero"/>
        <c:auto val="1"/>
        <c:lblAlgn val="ctr"/>
        <c:lblOffset val="100"/>
        <c:noMultiLvlLbl val="0"/>
      </c:catAx>
      <c:valAx>
        <c:axId val="5340771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b="0" i="0" baseline="0" dirty="0">
                <a:effectLst/>
              </a:rPr>
              <a:t>위치 별 실험</a:t>
            </a:r>
            <a:endParaRPr lang="ko-KR" altLang="ko-KR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</c:v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C87-401E-B582-550E34713D20}"/>
              </c:ext>
            </c:extLst>
          </c:dPt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Task1!$C$88:$C$112</c:f>
              <c:numCache>
                <c:formatCode>0%</c:formatCode>
                <c:ptCount val="25"/>
                <c:pt idx="0">
                  <c:v>0.60000000000000009</c:v>
                </c:pt>
                <c:pt idx="1">
                  <c:v>1</c:v>
                </c:pt>
                <c:pt idx="2">
                  <c:v>0.60000000000000009</c:v>
                </c:pt>
                <c:pt idx="3">
                  <c:v>0.8</c:v>
                </c:pt>
                <c:pt idx="4">
                  <c:v>0.60000000000000009</c:v>
                </c:pt>
                <c:pt idx="5">
                  <c:v>0.8</c:v>
                </c:pt>
                <c:pt idx="6">
                  <c:v>0.60000000000000009</c:v>
                </c:pt>
                <c:pt idx="7">
                  <c:v>0.60000000000000009</c:v>
                </c:pt>
                <c:pt idx="8">
                  <c:v>0.60000000000000009</c:v>
                </c:pt>
                <c:pt idx="9">
                  <c:v>0.60000000000000009</c:v>
                </c:pt>
                <c:pt idx="10">
                  <c:v>1</c:v>
                </c:pt>
                <c:pt idx="11">
                  <c:v>0.60000000000000009</c:v>
                </c:pt>
                <c:pt idx="12">
                  <c:v>0.2</c:v>
                </c:pt>
                <c:pt idx="13">
                  <c:v>0</c:v>
                </c:pt>
                <c:pt idx="14">
                  <c:v>0.4</c:v>
                </c:pt>
                <c:pt idx="15">
                  <c:v>0.8</c:v>
                </c:pt>
                <c:pt idx="16">
                  <c:v>0.60000000000000009</c:v>
                </c:pt>
                <c:pt idx="17">
                  <c:v>0</c:v>
                </c:pt>
                <c:pt idx="18">
                  <c:v>0.60000000000000009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0.8</c:v>
                </c:pt>
                <c:pt idx="24">
                  <c:v>0.65833333333333333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C87-401E-B582-550E34713D20}"/>
            </c:ext>
          </c:extLst>
        </c:ser>
        <c:ser>
          <c:idx val="1"/>
          <c:order val="1"/>
          <c:tx>
            <c:v>C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Task1!$H$88:$H$112</c:f>
              <c:numCache>
                <c:formatCode>0%</c:formatCode>
                <c:ptCount val="25"/>
                <c:pt idx="0">
                  <c:v>0.4</c:v>
                </c:pt>
                <c:pt idx="1">
                  <c:v>1</c:v>
                </c:pt>
                <c:pt idx="2">
                  <c:v>1</c:v>
                </c:pt>
                <c:pt idx="3">
                  <c:v>0.60000000000000009</c:v>
                </c:pt>
                <c:pt idx="4">
                  <c:v>0.8</c:v>
                </c:pt>
                <c:pt idx="5">
                  <c:v>0.8</c:v>
                </c:pt>
                <c:pt idx="6">
                  <c:v>0.4</c:v>
                </c:pt>
                <c:pt idx="7">
                  <c:v>0.60000000000000009</c:v>
                </c:pt>
                <c:pt idx="8">
                  <c:v>0.8</c:v>
                </c:pt>
                <c:pt idx="9">
                  <c:v>0.4</c:v>
                </c:pt>
                <c:pt idx="10">
                  <c:v>1</c:v>
                </c:pt>
                <c:pt idx="11">
                  <c:v>0.4</c:v>
                </c:pt>
                <c:pt idx="12">
                  <c:v>0.2</c:v>
                </c:pt>
                <c:pt idx="13">
                  <c:v>0.4</c:v>
                </c:pt>
                <c:pt idx="14">
                  <c:v>0.8</c:v>
                </c:pt>
                <c:pt idx="15">
                  <c:v>0.60000000000000009</c:v>
                </c:pt>
                <c:pt idx="16">
                  <c:v>0.8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0.60000000000000009</c:v>
                </c:pt>
                <c:pt idx="22">
                  <c:v>0.8</c:v>
                </c:pt>
                <c:pt idx="23">
                  <c:v>0.60000000000000009</c:v>
                </c:pt>
                <c:pt idx="24">
                  <c:v>0.625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C87-401E-B582-550E34713D20}"/>
            </c:ext>
          </c:extLst>
        </c:ser>
        <c:ser>
          <c:idx val="2"/>
          <c:order val="2"/>
          <c:tx>
            <c:v>E</c:v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Task1!$M$88:$M$112</c:f>
              <c:numCache>
                <c:formatCode>0%</c:formatCode>
                <c:ptCount val="25"/>
                <c:pt idx="0">
                  <c:v>0.60000000000000009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</c:v>
                </c:pt>
                <c:pt idx="5">
                  <c:v>1</c:v>
                </c:pt>
                <c:pt idx="6">
                  <c:v>0.60000000000000009</c:v>
                </c:pt>
                <c:pt idx="7">
                  <c:v>0.4</c:v>
                </c:pt>
                <c:pt idx="8">
                  <c:v>1</c:v>
                </c:pt>
                <c:pt idx="9">
                  <c:v>0.60000000000000009</c:v>
                </c:pt>
                <c:pt idx="10">
                  <c:v>0.8</c:v>
                </c:pt>
                <c:pt idx="11">
                  <c:v>0</c:v>
                </c:pt>
                <c:pt idx="12">
                  <c:v>0.2</c:v>
                </c:pt>
                <c:pt idx="13">
                  <c:v>0</c:v>
                </c:pt>
                <c:pt idx="14">
                  <c:v>1</c:v>
                </c:pt>
                <c:pt idx="15">
                  <c:v>0.8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0.60000000000000009</c:v>
                </c:pt>
                <c:pt idx="20">
                  <c:v>1</c:v>
                </c:pt>
                <c:pt idx="21">
                  <c:v>0.8</c:v>
                </c:pt>
                <c:pt idx="22">
                  <c:v>0.8</c:v>
                </c:pt>
                <c:pt idx="23">
                  <c:v>1</c:v>
                </c:pt>
                <c:pt idx="24">
                  <c:v>0.66666666666666663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C87-401E-B582-550E34713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34067376"/>
        <c:axId val="534078800"/>
      </c:barChart>
      <c:catAx>
        <c:axId val="53406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8800"/>
        <c:crosses val="autoZero"/>
        <c:auto val="1"/>
        <c:lblAlgn val="ctr"/>
        <c:lblOffset val="100"/>
        <c:noMultiLvlLbl val="0"/>
      </c:catAx>
      <c:valAx>
        <c:axId val="5340788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6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b="0" i="0" u="none" strike="noStrike" baseline="0" dirty="0">
                <a:effectLst/>
              </a:rPr>
              <a:t>전체</a:t>
            </a:r>
            <a:r>
              <a:rPr lang="en-US" altLang="ko-KR" sz="1400" b="0" i="0" u="none" strike="noStrike" baseline="0" dirty="0">
                <a:effectLst/>
              </a:rPr>
              <a:t> </a:t>
            </a:r>
            <a:r>
              <a:rPr lang="en-US" altLang="ko-KR" dirty="0"/>
              <a:t>Leap </a:t>
            </a:r>
            <a:r>
              <a:rPr lang="ko-KR" altLang="en-US" dirty="0"/>
              <a:t>평균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1D35-45EF-ABA8-613E6CE5F66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Task1!$A$88:$A$112</c:f>
              <c:strCache>
                <c:ptCount val="2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K</c:v>
                </c:pt>
                <c:pt idx="10">
                  <c:v>L</c:v>
                </c:pt>
                <c:pt idx="11">
                  <c:v>M</c:v>
                </c:pt>
                <c:pt idx="12">
                  <c:v>N</c:v>
                </c:pt>
                <c:pt idx="13">
                  <c:v>O</c:v>
                </c:pt>
                <c:pt idx="14">
                  <c:v>P</c:v>
                </c:pt>
                <c:pt idx="15">
                  <c:v>Q</c:v>
                </c:pt>
                <c:pt idx="16">
                  <c:v>R</c:v>
                </c:pt>
                <c:pt idx="17">
                  <c:v>S</c:v>
                </c:pt>
                <c:pt idx="18">
                  <c:v>T</c:v>
                </c:pt>
                <c:pt idx="19">
                  <c:v>U</c:v>
                </c:pt>
                <c:pt idx="20">
                  <c:v>V</c:v>
                </c:pt>
                <c:pt idx="21">
                  <c:v>W</c:v>
                </c:pt>
                <c:pt idx="22">
                  <c:v>X</c:v>
                </c:pt>
                <c:pt idx="23">
                  <c:v>Y</c:v>
                </c:pt>
                <c:pt idx="24">
                  <c:v>Mean</c:v>
                </c:pt>
              </c:strCache>
            </c:strRef>
          </c:cat>
          <c:val>
            <c:numRef>
              <c:f>Task1!$R$88:$R$112</c:f>
              <c:numCache>
                <c:formatCode>0%</c:formatCode>
                <c:ptCount val="25"/>
                <c:pt idx="0">
                  <c:v>0.53333333333333333</c:v>
                </c:pt>
                <c:pt idx="1">
                  <c:v>1</c:v>
                </c:pt>
                <c:pt idx="2">
                  <c:v>0.8666666666666667</c:v>
                </c:pt>
                <c:pt idx="3">
                  <c:v>0.80000000000000016</c:v>
                </c:pt>
                <c:pt idx="4">
                  <c:v>0.73333333333333339</c:v>
                </c:pt>
                <c:pt idx="5">
                  <c:v>0.8666666666666667</c:v>
                </c:pt>
                <c:pt idx="6">
                  <c:v>0.53333333333333333</c:v>
                </c:pt>
                <c:pt idx="7">
                  <c:v>0.53333333333333333</c:v>
                </c:pt>
                <c:pt idx="8">
                  <c:v>0.80000000000000016</c:v>
                </c:pt>
                <c:pt idx="9">
                  <c:v>0.53333333333333333</c:v>
                </c:pt>
                <c:pt idx="10">
                  <c:v>0.93333333333333324</c:v>
                </c:pt>
                <c:pt idx="11">
                  <c:v>0.33333333333333331</c:v>
                </c:pt>
                <c:pt idx="12">
                  <c:v>0.20000000000000004</c:v>
                </c:pt>
                <c:pt idx="13">
                  <c:v>0.13333333333333333</c:v>
                </c:pt>
                <c:pt idx="14">
                  <c:v>0.73333333333333339</c:v>
                </c:pt>
                <c:pt idx="15">
                  <c:v>0.73333333333333339</c:v>
                </c:pt>
                <c:pt idx="16">
                  <c:v>0.80000000000000016</c:v>
                </c:pt>
                <c:pt idx="17">
                  <c:v>0</c:v>
                </c:pt>
                <c:pt idx="18">
                  <c:v>0.20000000000000004</c:v>
                </c:pt>
                <c:pt idx="19">
                  <c:v>0.8666666666666667</c:v>
                </c:pt>
                <c:pt idx="20">
                  <c:v>1</c:v>
                </c:pt>
                <c:pt idx="21">
                  <c:v>0.80000000000000016</c:v>
                </c:pt>
                <c:pt idx="22">
                  <c:v>0.8666666666666667</c:v>
                </c:pt>
                <c:pt idx="23">
                  <c:v>0.80000000000000016</c:v>
                </c:pt>
                <c:pt idx="24">
                  <c:v>0.64999999999999991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D35-45EF-ABA8-613E6CE5F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4075536"/>
        <c:axId val="534080432"/>
      </c:barChart>
      <c:catAx>
        <c:axId val="53407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80432"/>
        <c:crosses val="autoZero"/>
        <c:auto val="1"/>
        <c:lblAlgn val="ctr"/>
        <c:lblOffset val="100"/>
        <c:noMultiLvlLbl val="0"/>
      </c:catAx>
      <c:valAx>
        <c:axId val="5340804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07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4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1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5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8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0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4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0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5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0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0AB59-31BA-496E-B0A4-60CA3D26686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FE58-196B-4A1E-8475-0BD8D381E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3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chart" Target="../charts/chart2.xml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50.png"/><Relationship Id="rId3" Type="http://schemas.openxmlformats.org/officeDocument/2006/relationships/chart" Target="../charts/chart4.xml"/><Relationship Id="rId7" Type="http://schemas.openxmlformats.org/officeDocument/2006/relationships/image" Target="../media/image47.png"/><Relationship Id="rId12" Type="http://schemas.openxmlformats.org/officeDocument/2006/relationships/image" Target="../media/image4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jpg"/><Relationship Id="rId5" Type="http://schemas.openxmlformats.org/officeDocument/2006/relationships/image" Target="../media/image37.png"/><Relationship Id="rId10" Type="http://schemas.openxmlformats.org/officeDocument/2006/relationships/image" Target="../media/image48.jpg"/><Relationship Id="rId4" Type="http://schemas.openxmlformats.org/officeDocument/2006/relationships/image" Target="../media/image35.png"/><Relationship Id="rId9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Leap Motion</a:t>
            </a:r>
            <a:r>
              <a:rPr lang="ko-KR" altLang="en-US" dirty="0"/>
              <a:t>과 적외선 영상 처리 장치를 이용한 손 모양 인식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손승배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0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 smtClean="0"/>
              <a:t>American </a:t>
            </a:r>
            <a:r>
              <a:rPr lang="en-US" altLang="ko-KR" i="1" dirty="0"/>
              <a:t>Sign Language (ASL)</a:t>
            </a:r>
          </a:p>
        </p:txBody>
      </p:sp>
      <p:pic>
        <p:nvPicPr>
          <p:cNvPr id="4" name="그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996281"/>
            <a:ext cx="3810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775546"/>
              </p:ext>
            </p:extLst>
          </p:nvPr>
        </p:nvGraphicFramePr>
        <p:xfrm>
          <a:off x="971600" y="1898830"/>
          <a:ext cx="7965885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698376" y="0"/>
            <a:ext cx="8445624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200" dirty="0"/>
              <a:t>II. </a:t>
            </a:r>
            <a:r>
              <a:rPr lang="ko-KR" altLang="en-US" sz="2200" dirty="0"/>
              <a:t>연구 내용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855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ClrTx/>
              <a:buSzTx/>
              <a:buFontTx/>
            </a:pPr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실험</a:t>
            </a:r>
            <a:endParaRPr kumimoji="0" lang="ko-KR" altLang="en-US" kern="0" dirty="0">
              <a:solidFill>
                <a:schemeClr val="tx1"/>
              </a:solidFill>
            </a:endParaRPr>
          </a:p>
        </p:txBody>
      </p:sp>
      <p:sp>
        <p:nvSpPr>
          <p:cNvPr id="7" name="AutoShape 45"/>
          <p:cNvSpPr>
            <a:spLocks noChangeArrowheads="1"/>
          </p:cNvSpPr>
          <p:nvPr/>
        </p:nvSpPr>
        <p:spPr bwMode="auto">
          <a:xfrm>
            <a:off x="251520" y="773705"/>
            <a:ext cx="8702675" cy="945105"/>
          </a:xfrm>
          <a:prstGeom prst="roundRect">
            <a:avLst>
              <a:gd name="adj" fmla="val 10718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 anchor="ctr"/>
          <a:lstStyle>
            <a:lvl1pPr marL="179388" indent="-179388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6575" indent="-889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bg2"/>
              </a:buClr>
              <a:buSzPct val="75000"/>
              <a:buFontTx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 환경</a:t>
            </a:r>
          </a:p>
          <a:p>
            <a:pPr lvl="1" eaLnBrk="1" hangingPunct="1">
              <a:lnSpc>
                <a:spcPct val="130000"/>
              </a:lnSpc>
              <a:buClr>
                <a:schemeClr val="bg2"/>
              </a:buClr>
              <a:buFontTx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변조 시스템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별 비교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=A,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=C,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=E)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276984"/>
              </p:ext>
            </p:extLst>
          </p:nvPr>
        </p:nvGraphicFramePr>
        <p:xfrm>
          <a:off x="926595" y="4149080"/>
          <a:ext cx="8007606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511451" y="6039290"/>
            <a:ext cx="4822296" cy="677875"/>
            <a:chOff x="2151411" y="6039290"/>
            <a:chExt cx="4822296" cy="6778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1411" y="6082695"/>
              <a:ext cx="571500" cy="6191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825" y="6054901"/>
              <a:ext cx="628650" cy="638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9976" y="6039290"/>
              <a:ext cx="733425" cy="6381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1657" y="6050415"/>
              <a:ext cx="581025" cy="6667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2682" y="6091689"/>
              <a:ext cx="581025" cy="600075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2636785" y="2213865"/>
            <a:ext cx="270030" cy="3825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91175" y="2213865"/>
            <a:ext cx="270030" cy="3825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81714" y="2213865"/>
            <a:ext cx="270030" cy="3825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62210" y="2213865"/>
            <a:ext cx="270030" cy="3825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32240" y="2213865"/>
            <a:ext cx="270030" cy="3825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07" y="1675864"/>
            <a:ext cx="717334" cy="5380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68" y="1671946"/>
            <a:ext cx="699502" cy="5246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r="-1" b="-5851"/>
          <a:stretch/>
        </p:blipFill>
        <p:spPr>
          <a:xfrm>
            <a:off x="6687234" y="1672575"/>
            <a:ext cx="588439" cy="5412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38" y="1671945"/>
            <a:ext cx="699503" cy="5246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2" b="-3297"/>
          <a:stretch/>
        </p:blipFill>
        <p:spPr>
          <a:xfrm>
            <a:off x="2514185" y="1671944"/>
            <a:ext cx="529717" cy="541921"/>
          </a:xfrm>
          <a:prstGeom prst="rect">
            <a:avLst/>
          </a:prstGeom>
        </p:spPr>
      </p:pic>
      <p:pic>
        <p:nvPicPr>
          <p:cNvPr id="25" name="Picture 3" descr="C:\Users\ChangMin\Desktop\그림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2843934"/>
            <a:ext cx="949627" cy="23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ChangMin\Desktop\그림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93" y="883149"/>
            <a:ext cx="1583552" cy="7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0" y="8551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latinLnBrk="0">
              <a:lnSpc>
                <a:spcPct val="100000"/>
              </a:lnSpc>
              <a:buClrTx/>
              <a:buSzTx/>
              <a:buFontTx/>
            </a:pPr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실험</a:t>
            </a:r>
            <a:endParaRPr kumimoji="0" lang="ko-KR" altLang="en-US" kern="0" dirty="0">
              <a:solidFill>
                <a:schemeClr val="tx1"/>
              </a:solidFill>
            </a:endParaRPr>
          </a:p>
        </p:txBody>
      </p:sp>
      <p:sp>
        <p:nvSpPr>
          <p:cNvPr id="9" name="AutoShape 45"/>
          <p:cNvSpPr>
            <a:spLocks noChangeArrowheads="1"/>
          </p:cNvSpPr>
          <p:nvPr/>
        </p:nvSpPr>
        <p:spPr bwMode="auto">
          <a:xfrm>
            <a:off x="251520" y="773705"/>
            <a:ext cx="8702675" cy="945105"/>
          </a:xfrm>
          <a:prstGeom prst="roundRect">
            <a:avLst>
              <a:gd name="adj" fmla="val 10718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 anchor="ctr"/>
          <a:lstStyle>
            <a:lvl1pPr marL="179388" indent="-179388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6575" indent="-889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bg2"/>
              </a:buClr>
              <a:buSzPct val="75000"/>
              <a:buFontTx/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 환경</a:t>
            </a:r>
          </a:p>
          <a:p>
            <a:pPr lvl="1" eaLnBrk="1" hangingPunct="1">
              <a:lnSpc>
                <a:spcPct val="130000"/>
              </a:lnSpc>
              <a:buClr>
                <a:schemeClr val="bg2"/>
              </a:buClr>
              <a:buFontTx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LeapMotion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별 비교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=A,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=C,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=E)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479275"/>
              </p:ext>
            </p:extLst>
          </p:nvPr>
        </p:nvGraphicFramePr>
        <p:xfrm>
          <a:off x="836584" y="1734130"/>
          <a:ext cx="8010891" cy="2563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266525"/>
              </p:ext>
            </p:extLst>
          </p:nvPr>
        </p:nvGraphicFramePr>
        <p:xfrm>
          <a:off x="881589" y="4014065"/>
          <a:ext cx="7920880" cy="2205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884751" y="2168861"/>
            <a:ext cx="250541" cy="4002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72199" y="2168861"/>
            <a:ext cx="250541" cy="4002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91488" y="2168861"/>
            <a:ext cx="250541" cy="4002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87440" y="2168860"/>
            <a:ext cx="242342" cy="40036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11960" y="6172519"/>
            <a:ext cx="2686514" cy="670361"/>
            <a:chOff x="4101467" y="6191250"/>
            <a:chExt cx="2686514" cy="670361"/>
          </a:xfrm>
        </p:grpSpPr>
        <p:grpSp>
          <p:nvGrpSpPr>
            <p:cNvPr id="17" name="그룹 16"/>
            <p:cNvGrpSpPr/>
            <p:nvPr/>
          </p:nvGrpSpPr>
          <p:grpSpPr>
            <a:xfrm>
              <a:off x="4101467" y="6191250"/>
              <a:ext cx="2686514" cy="666750"/>
              <a:chOff x="3941930" y="6040613"/>
              <a:chExt cx="2686514" cy="66675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1930" y="6054901"/>
                <a:ext cx="628650" cy="638175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419" y="6040613"/>
                <a:ext cx="581025" cy="666750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9349" y="6229350"/>
              <a:ext cx="600075" cy="62865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4007" y="6204386"/>
              <a:ext cx="609600" cy="657225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985690" y="1649044"/>
            <a:ext cx="2849929" cy="536751"/>
            <a:chOff x="4076944" y="1694048"/>
            <a:chExt cx="2849929" cy="53675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154" y="1694048"/>
              <a:ext cx="685719" cy="51429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944" y="1706172"/>
              <a:ext cx="699503" cy="52462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583" y="1700796"/>
              <a:ext cx="684092" cy="51306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696" y="1700796"/>
              <a:ext cx="684092" cy="513069"/>
            </a:xfrm>
            <a:prstGeom prst="rect">
              <a:avLst/>
            </a:prstGeom>
          </p:spPr>
        </p:pic>
      </p:grpSp>
      <p:pic>
        <p:nvPicPr>
          <p:cNvPr id="27" name="Picture 3" descr="C:\Users\ChangMin\Desktop\그림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2" y="2888940"/>
            <a:ext cx="949627" cy="23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ChangMin\Desktop\그림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883149"/>
            <a:ext cx="1578509" cy="7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9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722356"/>
            <a:ext cx="650721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 구분</a:t>
            </a:r>
            <a:r>
              <a:rPr lang="en-US" altLang="ko-KR" dirty="0"/>
              <a:t>(</a:t>
            </a:r>
            <a:r>
              <a:rPr lang="ko-KR" altLang="en-US" dirty="0"/>
              <a:t>그룹화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시간 별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위치 고정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IR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12877"/>
              </p:ext>
            </p:extLst>
          </p:nvPr>
        </p:nvGraphicFramePr>
        <p:xfrm>
          <a:off x="-4219" y="1273955"/>
          <a:ext cx="9148219" cy="2023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48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25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86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3118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3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방법</a:t>
                      </a:r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환경 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변수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클래스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성공률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비고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6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IR </a:t>
                      </a:r>
                      <a:r>
                        <a:rPr lang="ko-KR" altLang="en-US" sz="1700" dirty="0"/>
                        <a:t>이미지</a:t>
                      </a:r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주간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73%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외부 광원에 의한 왜곡 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248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야간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82%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야간에 왜곡이 적음</a:t>
                      </a:r>
                      <a:r>
                        <a:rPr lang="en-US" altLang="ko-KR" sz="1700" dirty="0"/>
                        <a:t>, 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제일 효과적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657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평균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77%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3436962"/>
            <a:ext cx="71372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 구분</a:t>
            </a:r>
            <a:r>
              <a:rPr lang="en-US" altLang="ko-KR" dirty="0"/>
              <a:t>(</a:t>
            </a:r>
            <a:r>
              <a:rPr lang="ko-KR" altLang="en-US" dirty="0"/>
              <a:t>그룹화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시간 별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위치 고정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LeapMotion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76819"/>
              </p:ext>
            </p:extLst>
          </p:nvPr>
        </p:nvGraphicFramePr>
        <p:xfrm>
          <a:off x="-5007" y="4004642"/>
          <a:ext cx="9148219" cy="18546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48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25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86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3118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3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방법</a:t>
                      </a:r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환경 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변수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클래스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성공률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비고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6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/>
                        <a:t>LeapMotion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이미지</a:t>
                      </a:r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주간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71%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외부 광원에 의한 왜곡 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3657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야간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79%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657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실외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평균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16</a:t>
                      </a:r>
                      <a:r>
                        <a:rPr lang="ko-KR" altLang="en-US" sz="1700" dirty="0"/>
                        <a:t>개</a:t>
                      </a:r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75%</a:t>
                      </a:r>
                      <a:endParaRPr lang="ko-KR" altLang="en-US" sz="1700" dirty="0"/>
                    </a:p>
                  </a:txBody>
                  <a:tcPr marL="114326" marR="114326" marT="57163" marB="5716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손을 아주 가까이 함</a:t>
                      </a:r>
                    </a:p>
                  </a:txBody>
                  <a:tcPr marL="114326" marR="114326" marT="57163" marB="5716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2" descr="C:\Users\ChangMi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2348880"/>
            <a:ext cx="1472040" cy="6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hangMin\Desktop\그림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3" y="4959169"/>
            <a:ext cx="1467353" cy="6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0" y="1225224"/>
            <a:ext cx="9144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62" y="1225223"/>
            <a:ext cx="9620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" y="2191056"/>
            <a:ext cx="895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74" y="2191056"/>
            <a:ext cx="838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0" y="3199167"/>
            <a:ext cx="838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57" y="3230866"/>
            <a:ext cx="8191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98" y="1271781"/>
            <a:ext cx="8096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9" y="1254689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72" y="2251900"/>
            <a:ext cx="8096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53" y="2251900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4" y="3230866"/>
            <a:ext cx="8096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54" y="3211816"/>
            <a:ext cx="8096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22" y="1514873"/>
            <a:ext cx="32575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05" y="1503522"/>
            <a:ext cx="8667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86" y="701625"/>
            <a:ext cx="866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83" y="2522985"/>
            <a:ext cx="8286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97" y="2522985"/>
            <a:ext cx="2009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09" y="2522985"/>
            <a:ext cx="8191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38" y="3473946"/>
            <a:ext cx="44196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21378" y="1173870"/>
            <a:ext cx="1912567" cy="2975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227385" y="1176282"/>
            <a:ext cx="1912567" cy="889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227131" y="2192755"/>
            <a:ext cx="1912567" cy="889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224596" y="3206116"/>
            <a:ext cx="1912567" cy="889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110"/>
          <p:cNvSpPr txBox="1">
            <a:spLocks noChangeArrowheads="1"/>
          </p:cNvSpPr>
          <p:nvPr/>
        </p:nvSpPr>
        <p:spPr bwMode="auto">
          <a:xfrm>
            <a:off x="1866138" y="1900039"/>
            <a:ext cx="8255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상태출력창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6" y="1814314"/>
            <a:ext cx="1246187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110"/>
          <p:cNvSpPr txBox="1">
            <a:spLocks noChangeArrowheads="1"/>
          </p:cNvSpPr>
          <p:nvPr/>
        </p:nvSpPr>
        <p:spPr bwMode="auto">
          <a:xfrm>
            <a:off x="1843913" y="2349302"/>
            <a:ext cx="998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버튼 기반</a:t>
            </a:r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콘트롤러</a:t>
            </a:r>
          </a:p>
        </p:txBody>
      </p:sp>
      <p:sp>
        <p:nvSpPr>
          <p:cNvPr id="39" name="TextBox 110"/>
          <p:cNvSpPr txBox="1">
            <a:spLocks noChangeArrowheads="1"/>
          </p:cNvSpPr>
          <p:nvPr/>
        </p:nvSpPr>
        <p:spPr bwMode="auto">
          <a:xfrm>
            <a:off x="1843913" y="3085902"/>
            <a:ext cx="998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스틱형</a:t>
            </a:r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기어 변속기</a:t>
            </a:r>
          </a:p>
        </p:txBody>
      </p:sp>
      <p:sp>
        <p:nvSpPr>
          <p:cNvPr id="40" name="TextBox 110"/>
          <p:cNvSpPr txBox="1">
            <a:spLocks noChangeArrowheads="1"/>
          </p:cNvSpPr>
          <p:nvPr/>
        </p:nvSpPr>
        <p:spPr bwMode="auto">
          <a:xfrm>
            <a:off x="537401" y="3674864"/>
            <a:ext cx="2138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출처 </a:t>
            </a:r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현대자동차 </a:t>
            </a:r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>K5 </a:t>
            </a: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내부 사진</a:t>
            </a:r>
          </a:p>
        </p:txBody>
      </p:sp>
      <p:sp>
        <p:nvSpPr>
          <p:cNvPr id="41" name="TextBox 110"/>
          <p:cNvSpPr txBox="1">
            <a:spLocks noChangeArrowheads="1"/>
          </p:cNvSpPr>
          <p:nvPr/>
        </p:nvSpPr>
        <p:spPr bwMode="auto">
          <a:xfrm>
            <a:off x="2029393" y="6354059"/>
            <a:ext cx="4481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/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>IR LED</a:t>
            </a: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 제어를 통한 주</a:t>
            </a:r>
            <a:r>
              <a:rPr lang="en-US" altLang="ko-KR" sz="100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>
                <a:latin typeface="굴림" panose="020B0600000101010101" pitchFamily="50" charset="-127"/>
                <a:ea typeface="굴림" panose="020B0600000101010101" pitchFamily="50" charset="-127"/>
              </a:rPr>
              <a:t>야간 손 추출과 제스처 인식을 통한 제어 개념도  </a:t>
            </a:r>
          </a:p>
        </p:txBody>
      </p:sp>
      <p:pic>
        <p:nvPicPr>
          <p:cNvPr id="42" name="Picture 2" descr="C:\Users\ChangMin\Desktop\개념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93" y="4283959"/>
            <a:ext cx="281781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직선 화살표 연결선 4"/>
          <p:cNvCxnSpPr>
            <a:cxnSpLocks noChangeShapeType="1"/>
          </p:cNvCxnSpPr>
          <p:nvPr/>
        </p:nvCxnSpPr>
        <p:spPr bwMode="auto">
          <a:xfrm flipH="1">
            <a:off x="1454976" y="2081014"/>
            <a:ext cx="450850" cy="0"/>
          </a:xfrm>
          <a:prstGeom prst="straightConnector1">
            <a:avLst/>
          </a:prstGeom>
          <a:noFill/>
          <a:ln w="2857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직선 화살표 연결선 17"/>
          <p:cNvCxnSpPr>
            <a:cxnSpLocks noChangeShapeType="1"/>
          </p:cNvCxnSpPr>
          <p:nvPr/>
        </p:nvCxnSpPr>
        <p:spPr bwMode="auto">
          <a:xfrm flipH="1">
            <a:off x="1454976" y="2574727"/>
            <a:ext cx="450850" cy="0"/>
          </a:xfrm>
          <a:prstGeom prst="straightConnector1">
            <a:avLst/>
          </a:prstGeom>
          <a:noFill/>
          <a:ln w="2857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직선 화살표 연결선 18"/>
          <p:cNvCxnSpPr>
            <a:cxnSpLocks noChangeShapeType="1"/>
          </p:cNvCxnSpPr>
          <p:nvPr/>
        </p:nvCxnSpPr>
        <p:spPr bwMode="auto">
          <a:xfrm flipH="1">
            <a:off x="1348613" y="3292277"/>
            <a:ext cx="517525" cy="0"/>
          </a:xfrm>
          <a:prstGeom prst="straightConnector1">
            <a:avLst/>
          </a:prstGeom>
          <a:noFill/>
          <a:ln w="2857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직선 화살표 연결선 15"/>
          <p:cNvCxnSpPr>
            <a:cxnSpLocks noChangeShapeType="1"/>
          </p:cNvCxnSpPr>
          <p:nvPr/>
        </p:nvCxnSpPr>
        <p:spPr bwMode="auto">
          <a:xfrm>
            <a:off x="4032818" y="6193721"/>
            <a:ext cx="2549525" cy="0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화살표 연결선 22"/>
          <p:cNvCxnSpPr>
            <a:cxnSpLocks noChangeShapeType="1"/>
          </p:cNvCxnSpPr>
          <p:nvPr/>
        </p:nvCxnSpPr>
        <p:spPr bwMode="auto">
          <a:xfrm flipV="1">
            <a:off x="6210868" y="4463346"/>
            <a:ext cx="0" cy="1730375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화살표 연결선 24"/>
          <p:cNvCxnSpPr>
            <a:cxnSpLocks noChangeShapeType="1"/>
          </p:cNvCxnSpPr>
          <p:nvPr/>
        </p:nvCxnSpPr>
        <p:spPr bwMode="auto">
          <a:xfrm>
            <a:off x="6210868" y="4463346"/>
            <a:ext cx="347662" cy="0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원호 48"/>
          <p:cNvSpPr/>
          <p:nvPr/>
        </p:nvSpPr>
        <p:spPr bwMode="auto">
          <a:xfrm rot="6626996">
            <a:off x="4213793" y="4329996"/>
            <a:ext cx="1404938" cy="1404937"/>
          </a:xfrm>
          <a:prstGeom prst="arc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effectLst/>
        </p:spPr>
        <p:txBody>
          <a:bodyPr lIns="95735" tIns="47870" rIns="95735" bIns="47870"/>
          <a:lstStyle/>
          <a:p>
            <a:pPr marL="777875" indent="-298450" defTabSz="957263">
              <a:defRPr/>
            </a:pPr>
            <a:endParaRPr lang="ko-KR" altLang="en-US"/>
          </a:p>
        </p:txBody>
      </p:sp>
      <p:sp>
        <p:nvSpPr>
          <p:cNvPr id="50" name="TextBox 110"/>
          <p:cNvSpPr txBox="1">
            <a:spLocks noChangeArrowheads="1"/>
          </p:cNvSpPr>
          <p:nvPr/>
        </p:nvSpPr>
        <p:spPr bwMode="auto">
          <a:xfrm>
            <a:off x="5318693" y="5550784"/>
            <a:ext cx="9096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굴림" panose="020B0600000101010101" pitchFamily="50" charset="-127"/>
                <a:ea typeface="굴림" panose="020B0600000101010101" pitchFamily="50" charset="-127"/>
              </a:rPr>
              <a:t>제스처 발생</a:t>
            </a:r>
          </a:p>
        </p:txBody>
      </p:sp>
      <p:cxnSp>
        <p:nvCxnSpPr>
          <p:cNvPr id="51" name="직선 화살표 연결선 31"/>
          <p:cNvCxnSpPr>
            <a:cxnSpLocks noChangeShapeType="1"/>
          </p:cNvCxnSpPr>
          <p:nvPr/>
        </p:nvCxnSpPr>
        <p:spPr bwMode="auto">
          <a:xfrm>
            <a:off x="6210868" y="4720521"/>
            <a:ext cx="347662" cy="0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직선 화살표 연결선 32"/>
          <p:cNvCxnSpPr>
            <a:cxnSpLocks noChangeShapeType="1"/>
          </p:cNvCxnSpPr>
          <p:nvPr/>
        </p:nvCxnSpPr>
        <p:spPr bwMode="auto">
          <a:xfrm>
            <a:off x="6210868" y="4982459"/>
            <a:ext cx="347662" cy="0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직사각형 26"/>
          <p:cNvSpPr>
            <a:spLocks noChangeArrowheads="1"/>
          </p:cNvSpPr>
          <p:nvPr/>
        </p:nvSpPr>
        <p:spPr bwMode="auto">
          <a:xfrm>
            <a:off x="6558530" y="4318884"/>
            <a:ext cx="665163" cy="250825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35" tIns="47870" rIns="95735" bIns="47870"/>
          <a:lstStyle>
            <a:lvl1pPr indent="-2984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000"/>
              <a:t>제스처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54" name="직사각형 35"/>
          <p:cNvSpPr>
            <a:spLocks noChangeArrowheads="1"/>
          </p:cNvSpPr>
          <p:nvPr/>
        </p:nvSpPr>
        <p:spPr bwMode="auto">
          <a:xfrm>
            <a:off x="6558530" y="4604634"/>
            <a:ext cx="665163" cy="250825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35" tIns="47870" rIns="95735" bIns="47870"/>
          <a:lstStyle>
            <a:lvl1pPr indent="-2984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000"/>
              <a:t>제스처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55" name="직사각형 36"/>
          <p:cNvSpPr>
            <a:spLocks noChangeArrowheads="1"/>
          </p:cNvSpPr>
          <p:nvPr/>
        </p:nvSpPr>
        <p:spPr bwMode="auto">
          <a:xfrm>
            <a:off x="6558530" y="4882446"/>
            <a:ext cx="665163" cy="250825"/>
          </a:xfrm>
          <a:prstGeom prst="rect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35" tIns="47870" rIns="95735" bIns="47870"/>
          <a:lstStyle>
            <a:lvl1pPr indent="-2984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000"/>
              <a:t>제스처</a:t>
            </a:r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56" name="직사각형 37"/>
          <p:cNvSpPr>
            <a:spLocks noChangeArrowheads="1"/>
          </p:cNvSpPr>
          <p:nvPr/>
        </p:nvSpPr>
        <p:spPr bwMode="auto">
          <a:xfrm>
            <a:off x="6577580" y="6054021"/>
            <a:ext cx="665163" cy="250825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35" tIns="47870" rIns="95735" bIns="47870"/>
          <a:lstStyle>
            <a:lvl1pPr indent="-2984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000"/>
              <a:t>제스처</a:t>
            </a:r>
            <a:r>
              <a:rPr lang="en-US" altLang="ko-KR" sz="1000"/>
              <a:t>N</a:t>
            </a:r>
            <a:endParaRPr lang="ko-KR" altLang="en-US" sz="1000"/>
          </a:p>
        </p:txBody>
      </p:sp>
      <p:cxnSp>
        <p:nvCxnSpPr>
          <p:cNvPr id="57" name="직선 화살표 연결선 39"/>
          <p:cNvCxnSpPr>
            <a:cxnSpLocks noChangeShapeType="1"/>
          </p:cNvCxnSpPr>
          <p:nvPr/>
        </p:nvCxnSpPr>
        <p:spPr bwMode="auto">
          <a:xfrm>
            <a:off x="4035993" y="6174671"/>
            <a:ext cx="2146300" cy="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화살표 연결선 41"/>
          <p:cNvCxnSpPr>
            <a:cxnSpLocks noChangeShapeType="1"/>
          </p:cNvCxnSpPr>
          <p:nvPr/>
        </p:nvCxnSpPr>
        <p:spPr bwMode="auto">
          <a:xfrm flipV="1">
            <a:off x="6182293" y="4982459"/>
            <a:ext cx="0" cy="1192212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화살표 연결선 46"/>
          <p:cNvCxnSpPr>
            <a:cxnSpLocks noChangeShapeType="1"/>
          </p:cNvCxnSpPr>
          <p:nvPr/>
        </p:nvCxnSpPr>
        <p:spPr bwMode="auto">
          <a:xfrm>
            <a:off x="6182293" y="4982459"/>
            <a:ext cx="376237" cy="0"/>
          </a:xfrm>
          <a:prstGeom prst="straightConnector1">
            <a:avLst/>
          </a:prstGeom>
          <a:noFill/>
          <a:ln w="9525" algn="ctr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110"/>
          <p:cNvSpPr txBox="1">
            <a:spLocks noChangeArrowheads="1"/>
          </p:cNvSpPr>
          <p:nvPr/>
        </p:nvSpPr>
        <p:spPr bwMode="auto">
          <a:xfrm>
            <a:off x="6517255" y="5107871"/>
            <a:ext cx="90963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굴림" panose="020B0600000101010101" pitchFamily="50" charset="-127"/>
                <a:ea typeface="굴림" panose="020B0600000101010101" pitchFamily="50" charset="-127"/>
              </a:rPr>
              <a:t>제스처 인식</a:t>
            </a:r>
          </a:p>
        </p:txBody>
      </p:sp>
      <p:sp>
        <p:nvSpPr>
          <p:cNvPr id="61" name="TextBox 110"/>
          <p:cNvSpPr txBox="1">
            <a:spLocks noChangeArrowheads="1"/>
          </p:cNvSpPr>
          <p:nvPr/>
        </p:nvSpPr>
        <p:spPr bwMode="auto">
          <a:xfrm>
            <a:off x="1970655" y="5974646"/>
            <a:ext cx="9096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r>
              <a:rPr lang="ko-KR" altLang="en-US" sz="800">
                <a:latin typeface="굴림" panose="020B0600000101010101" pitchFamily="50" charset="-127"/>
                <a:ea typeface="굴림" panose="020B0600000101010101" pitchFamily="50" charset="-127"/>
              </a:rPr>
              <a:t>해당 명령 전달</a:t>
            </a:r>
          </a:p>
        </p:txBody>
      </p:sp>
      <p:sp>
        <p:nvSpPr>
          <p:cNvPr id="62" name="직사각형 43"/>
          <p:cNvSpPr>
            <a:spLocks noChangeArrowheads="1"/>
          </p:cNvSpPr>
          <p:nvPr/>
        </p:nvSpPr>
        <p:spPr bwMode="auto">
          <a:xfrm>
            <a:off x="2880293" y="4260146"/>
            <a:ext cx="4448175" cy="2081213"/>
          </a:xfrm>
          <a:prstGeom prst="rect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35" tIns="47870" rIns="95735" bIns="47870"/>
          <a:lstStyle>
            <a:lvl1pPr marL="777875" indent="-2984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63" name="그룹 44"/>
          <p:cNvGrpSpPr>
            <a:grpSpLocks/>
          </p:cNvGrpSpPr>
          <p:nvPr/>
        </p:nvGrpSpPr>
        <p:grpSpPr bwMode="auto">
          <a:xfrm>
            <a:off x="1153093" y="4828471"/>
            <a:ext cx="1514475" cy="1200150"/>
            <a:chOff x="720672" y="6286387"/>
            <a:chExt cx="1515057" cy="1200071"/>
          </a:xfrm>
        </p:grpSpPr>
        <p:pic>
          <p:nvPicPr>
            <p:cNvPr id="64" name="Picture 7" descr="C:\Users\ChangMin\AppData\Local\Microsoft\Windows\Temporary Internet Files\Content.IE5\CC5H9UNT\MC900426056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72" y="6286387"/>
              <a:ext cx="1515057" cy="1200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직사각형 55"/>
            <p:cNvSpPr>
              <a:spLocks noChangeArrowheads="1"/>
            </p:cNvSpPr>
            <p:nvPr/>
          </p:nvSpPr>
          <p:spPr bwMode="auto">
            <a:xfrm>
              <a:off x="1167549" y="6565255"/>
              <a:ext cx="621301" cy="425808"/>
            </a:xfrm>
            <a:prstGeom prst="rect">
              <a:avLst/>
            </a:prstGeom>
            <a:noFill/>
            <a:ln w="38100" algn="ctr">
              <a:solidFill>
                <a:srgbClr val="92D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>
              <a:lvl1pPr marL="777875" indent="-298450" defTabSz="957263" eaLnBrk="0" hangingPunct="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 defTabSz="957263" eaLnBrk="0" hangingPunct="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 defTabSz="957263" eaLnBrk="0" hangingPunct="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 defTabSz="957263" eaLnBrk="0" hangingPunct="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 defTabSz="957263" eaLnBrk="0" hangingPunct="0"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defTabSz="957263" eaLnBrk="0" fontAlgn="base" hangingPunct="0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defTabSz="957263" eaLnBrk="0" fontAlgn="base" hangingPunct="0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defTabSz="957263" eaLnBrk="0" fontAlgn="base" hangingPunct="0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defTabSz="957263" eaLnBrk="0" fontAlgn="base" hangingPunct="0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defRPr kumimoji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66" name="원호 65"/>
          <p:cNvSpPr/>
          <p:nvPr/>
        </p:nvSpPr>
        <p:spPr bwMode="auto">
          <a:xfrm rot="18694613">
            <a:off x="1999230" y="4661784"/>
            <a:ext cx="1403350" cy="1403350"/>
          </a:xfrm>
          <a:prstGeom prst="arc">
            <a:avLst>
              <a:gd name="adj1" fmla="val 15095431"/>
              <a:gd name="adj2" fmla="val 19820326"/>
            </a:avLst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95735" tIns="47870" rIns="95735" bIns="47870"/>
          <a:lstStyle/>
          <a:p>
            <a:pPr marL="777875" indent="-298450" defTabSz="957263">
              <a:defRPr/>
            </a:pPr>
            <a:endParaRPr lang="ko-KR" altLang="en-US"/>
          </a:p>
        </p:txBody>
      </p:sp>
      <p:sp>
        <p:nvSpPr>
          <p:cNvPr id="67" name="원호 66"/>
          <p:cNvSpPr/>
          <p:nvPr/>
        </p:nvSpPr>
        <p:spPr bwMode="auto">
          <a:xfrm rot="10999926">
            <a:off x="1965893" y="4585584"/>
            <a:ext cx="1403350" cy="1403350"/>
          </a:xfrm>
          <a:prstGeom prst="arc">
            <a:avLst>
              <a:gd name="adj1" fmla="val 15095431"/>
              <a:gd name="adj2" fmla="val 20022070"/>
            </a:avLst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95735" tIns="47870" rIns="95735" bIns="47870"/>
          <a:lstStyle/>
          <a:p>
            <a:pPr marL="777875" indent="-298450" defTabSz="957263">
              <a:defRPr/>
            </a:pPr>
            <a:endParaRPr lang="ko-KR" altLang="en-US"/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ko-KR" altLang="en-US" dirty="0" smtClean="0"/>
              <a:t>자동차 환경에서의 손인식</a:t>
            </a:r>
            <a:endParaRPr lang="ko-KR" altLang="en-US" dirty="0"/>
          </a:p>
        </p:txBody>
      </p:sp>
      <p:pic>
        <p:nvPicPr>
          <p:cNvPr id="1026" name="Picture 2" descr="https://cdn.sparkfun.com/assets/b/6/6/d/5/51c471f2ce395ffa740000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53" y="1437260"/>
            <a:ext cx="3770483" cy="25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140393" y="2458905"/>
            <a:ext cx="495215" cy="4716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val 67"/>
          <p:cNvSpPr/>
          <p:nvPr/>
        </p:nvSpPr>
        <p:spPr>
          <a:xfrm>
            <a:off x="5572286" y="2458905"/>
            <a:ext cx="495215" cy="4716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Oval 68"/>
          <p:cNvSpPr/>
          <p:nvPr/>
        </p:nvSpPr>
        <p:spPr>
          <a:xfrm>
            <a:off x="6995135" y="2458905"/>
            <a:ext cx="495215" cy="4716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Straight Arrow Connector 3"/>
          <p:cNvCxnSpPr>
            <a:endCxn id="2" idx="5"/>
          </p:cNvCxnSpPr>
          <p:nvPr/>
        </p:nvCxnSpPr>
        <p:spPr>
          <a:xfrm flipH="1" flipV="1">
            <a:off x="4563085" y="2861460"/>
            <a:ext cx="643733" cy="7097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8" idx="4"/>
          </p:cNvCxnSpPr>
          <p:nvPr/>
        </p:nvCxnSpPr>
        <p:spPr>
          <a:xfrm flipV="1">
            <a:off x="5819057" y="2930527"/>
            <a:ext cx="837" cy="6702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9" idx="4"/>
          </p:cNvCxnSpPr>
          <p:nvPr/>
        </p:nvCxnSpPr>
        <p:spPr>
          <a:xfrm flipV="1">
            <a:off x="6299020" y="2930527"/>
            <a:ext cx="943723" cy="649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8285" y="358916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 led</a:t>
            </a:r>
            <a:endParaRPr lang="ko-KR" alt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4980659" y="1752760"/>
            <a:ext cx="437626" cy="9241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228330" y="1789818"/>
            <a:ext cx="432970" cy="8871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108606" y="1422853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Fish eye cam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319647" y="3215206"/>
            <a:ext cx="6467994" cy="3363478"/>
            <a:chOff x="633846" y="2348880"/>
            <a:chExt cx="8031373" cy="41764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0" r="19621" b="17429"/>
            <a:stretch/>
          </p:blipFill>
          <p:spPr>
            <a:xfrm>
              <a:off x="633846" y="2348880"/>
              <a:ext cx="1390736" cy="2058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8" t="9796" r="7860" b="17554"/>
            <a:stretch/>
          </p:blipFill>
          <p:spPr>
            <a:xfrm>
              <a:off x="765100" y="4653136"/>
              <a:ext cx="1345144" cy="14712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71" y="4519296"/>
              <a:ext cx="1126976" cy="5619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61366" y="6084004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벡터 추출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V="1">
              <a:off x="4211960" y="3711515"/>
              <a:ext cx="936104" cy="105777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V="1">
              <a:off x="4202969" y="4353062"/>
              <a:ext cx="1017103" cy="416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4211960" y="4769283"/>
              <a:ext cx="936104" cy="9788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3302992"/>
              <a:ext cx="1441396" cy="25632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14211" y="6156012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손 모양 인식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06396" y="4804251"/>
              <a:ext cx="796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3D </a:t>
              </a:r>
              <a:r>
                <a:rPr lang="ko-KR" altLang="en-US" sz="1200" dirty="0"/>
                <a:t>각도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2188" y="3573016"/>
              <a:ext cx="105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 모양 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1191" y="4214563"/>
              <a:ext cx="105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 모양 </a:t>
              </a:r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5744" y="5589215"/>
              <a:ext cx="1058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 모양 </a:t>
              </a:r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596" y="4146657"/>
              <a:ext cx="841623" cy="92794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42188" y="2745071"/>
              <a:ext cx="1669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Data Base</a:t>
              </a:r>
              <a:endParaRPr lang="ko-KR" altLang="en-US" sz="2000" dirty="0"/>
            </a:p>
          </p:txBody>
        </p:sp>
        <p:sp>
          <p:nvSpPr>
            <p:cNvPr id="19" name="오른쪽 화살표 23"/>
            <p:cNvSpPr/>
            <p:nvPr/>
          </p:nvSpPr>
          <p:spPr>
            <a:xfrm>
              <a:off x="2258369" y="4549943"/>
              <a:ext cx="576064" cy="43204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24"/>
            <p:cNvSpPr/>
            <p:nvPr/>
          </p:nvSpPr>
          <p:spPr>
            <a:xfrm>
              <a:off x="6935562" y="4519916"/>
              <a:ext cx="576064" cy="43204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64" y="291665"/>
            <a:ext cx="3200400" cy="29241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864" y="823870"/>
            <a:ext cx="47434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Leap motion</a:t>
            </a:r>
            <a:r>
              <a:rPr lang="ko-KR" altLang="en-US" dirty="0" smtClean="0"/>
              <a:t>의 문제점</a:t>
            </a:r>
            <a:endParaRPr lang="ko-KR" altLang="en-US" dirty="0"/>
          </a:p>
        </p:txBody>
      </p:sp>
      <p:pic>
        <p:nvPicPr>
          <p:cNvPr id="4" name="Leap_F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825625"/>
            <a:ext cx="7742238" cy="4351338"/>
          </a:xfrm>
        </p:spPr>
      </p:pic>
    </p:spTree>
    <p:extLst>
      <p:ext uri="{BB962C8B-B14F-4D97-AF65-F5344CB8AC3E}">
        <p14:creationId xmlns:p14="http://schemas.microsoft.com/office/powerpoint/2010/main" val="38895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목표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Leap motion </a:t>
            </a:r>
            <a:r>
              <a:rPr lang="ko-KR" altLang="en-US" dirty="0" smtClean="0"/>
              <a:t>모사 장치 개발</a:t>
            </a:r>
            <a:endParaRPr lang="en-US" altLang="ko-KR" dirty="0" smtClean="0"/>
          </a:p>
          <a:p>
            <a:r>
              <a:rPr lang="ko-KR" altLang="en-US" dirty="0" smtClean="0"/>
              <a:t>차량 환경에서 적외선 영상을 통한 손 모양 인식 가능성 확인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7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립모션 모방 인식 기기</a:t>
            </a:r>
            <a:endParaRPr lang="ko-KR" alt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344988"/>
            <a:ext cx="4416425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5275263"/>
            <a:ext cx="20351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60425" y="6021388"/>
            <a:ext cx="40862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밝기 변화를 이용한 손 추출 장치 개념도</a:t>
            </a:r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307013" y="6021388"/>
            <a:ext cx="3565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2. Queue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갱신과 변화 관측 및 손 추출</a:t>
            </a:r>
          </a:p>
        </p:txBody>
      </p:sp>
      <p:pic>
        <p:nvPicPr>
          <p:cNvPr id="10" name="Picture 9" descr="C:\Users\ChangMin\Desktop\그림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4308475"/>
            <a:ext cx="29924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197205" y="1533571"/>
            <a:ext cx="6591641" cy="2543129"/>
            <a:chOff x="555852" y="6140369"/>
            <a:chExt cx="7848887" cy="3364490"/>
          </a:xfrm>
        </p:grpSpPr>
        <p:sp>
          <p:nvSpPr>
            <p:cNvPr id="26" name="직사각형 25"/>
            <p:cNvSpPr/>
            <p:nvPr/>
          </p:nvSpPr>
          <p:spPr>
            <a:xfrm>
              <a:off x="555852" y="6140369"/>
              <a:ext cx="7848887" cy="33644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6582" y="6442731"/>
              <a:ext cx="7512633" cy="2662345"/>
              <a:chOff x="1717262" y="3204814"/>
              <a:chExt cx="7512633" cy="2662345"/>
            </a:xfrm>
            <a:solidFill>
              <a:schemeClr val="bg1"/>
            </a:solidFill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62" y="3355929"/>
                <a:ext cx="3032114" cy="1983802"/>
              </a:xfrm>
              <a:prstGeom prst="rect">
                <a:avLst/>
              </a:prstGeom>
              <a:grpFill/>
            </p:spPr>
          </p:pic>
          <p:grpSp>
            <p:nvGrpSpPr>
              <p:cNvPr id="29" name="Group 15"/>
              <p:cNvGrpSpPr/>
              <p:nvPr/>
            </p:nvGrpSpPr>
            <p:grpSpPr>
              <a:xfrm>
                <a:off x="4414093" y="3204814"/>
                <a:ext cx="4815802" cy="2662345"/>
                <a:chOff x="534967" y="3355430"/>
                <a:chExt cx="3101020" cy="1714353"/>
              </a:xfrm>
              <a:grpFill/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1390895" y="4762006"/>
                  <a:ext cx="1389163" cy="307777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IR Light Circuit</a:t>
                  </a:r>
                  <a:endParaRPr lang="ko-KR" altLang="en-US" sz="1400" dirty="0"/>
                </a:p>
              </p:txBody>
            </p:sp>
            <p:pic>
              <p:nvPicPr>
                <p:cNvPr id="31" name="Picture 1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967" y="3355430"/>
                  <a:ext cx="2919341" cy="1343171"/>
                </a:xfrm>
                <a:prstGeom prst="rect">
                  <a:avLst/>
                </a:prstGeom>
                <a:grpFill/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757095" y="3873126"/>
                  <a:ext cx="590226" cy="307777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n>
                        <a:solidFill>
                          <a:schemeClr val="tx1"/>
                        </a:solidFill>
                      </a:ln>
                    </a:rPr>
                    <a:t>MCU</a:t>
                  </a:r>
                  <a:endParaRPr lang="ko-KR" altLang="en-US" sz="14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43808" y="3573016"/>
                  <a:ext cx="792179" cy="338554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/>
                        </a:solidFill>
                      </a:ln>
                    </a:rPr>
                    <a:t>IR LED</a:t>
                  </a:r>
                  <a:endParaRPr lang="ko-KR" alt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98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 추출 방법</a:t>
            </a:r>
            <a:endParaRPr lang="ko-KR" altLang="en-US" dirty="0"/>
          </a:p>
        </p:txBody>
      </p:sp>
      <p:pic>
        <p:nvPicPr>
          <p:cNvPr id="8" name="Picture 2" descr="C:\Users\User\Desktop\손_뒷창문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t="12817" r="1459" b="19753"/>
          <a:stretch/>
        </p:blipFill>
        <p:spPr bwMode="auto">
          <a:xfrm>
            <a:off x="5333374" y="4464115"/>
            <a:ext cx="363111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User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34" y="2933674"/>
            <a:ext cx="361975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1429655"/>
            <a:ext cx="4824536" cy="2959496"/>
          </a:xfrm>
          <a:prstGeom prst="rect">
            <a:avLst/>
          </a:prstGeom>
        </p:spPr>
      </p:pic>
      <p:pic>
        <p:nvPicPr>
          <p:cNvPr id="11" name="Picture 9" descr="C:\Users\User\Desktop\현대특허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30" y="1458082"/>
            <a:ext cx="3603651" cy="133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1" y="4391884"/>
            <a:ext cx="4163238" cy="147617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336652" y="4000176"/>
            <a:ext cx="152571" cy="2030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45323" y="2538694"/>
            <a:ext cx="152571" cy="2030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60758" y="5934364"/>
            <a:ext cx="393459" cy="2687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7767" y="5868058"/>
            <a:ext cx="40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Variance</a:t>
            </a:r>
            <a:r>
              <a:rPr lang="ko-KR" altLang="en-US" dirty="0"/>
              <a:t>를 이용한 손 추출 개념도 </a:t>
            </a:r>
          </a:p>
        </p:txBody>
      </p:sp>
      <p:sp>
        <p:nvSpPr>
          <p:cNvPr id="17" name="타원 16"/>
          <p:cNvSpPr/>
          <p:nvPr/>
        </p:nvSpPr>
        <p:spPr>
          <a:xfrm>
            <a:off x="6650022" y="2241518"/>
            <a:ext cx="576064" cy="47608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668310" y="3713379"/>
            <a:ext cx="576064" cy="47608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56962" y="6320614"/>
            <a:ext cx="393459" cy="26873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76531" y="61823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추출된 손 영역</a:t>
            </a:r>
          </a:p>
        </p:txBody>
      </p:sp>
      <p:sp>
        <p:nvSpPr>
          <p:cNvPr id="21" name="타원 20"/>
          <p:cNvSpPr/>
          <p:nvPr/>
        </p:nvSpPr>
        <p:spPr>
          <a:xfrm>
            <a:off x="7277684" y="1927307"/>
            <a:ext cx="908507" cy="999359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78212" y="3059413"/>
            <a:ext cx="1209223" cy="133014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301164" y="4476426"/>
            <a:ext cx="1071036" cy="19672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77684" y="4564892"/>
            <a:ext cx="908507" cy="106011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507216" y="4574790"/>
            <a:ext cx="536266" cy="121947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965374" y="579605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배경 </a:t>
            </a:r>
            <a:r>
              <a:rPr lang="ko-KR" altLang="en-US" dirty="0" err="1"/>
              <a:t>노이즈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3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0" y="5224581"/>
            <a:ext cx="3960440" cy="163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470972" y="2926984"/>
            <a:ext cx="3672408" cy="1251134"/>
            <a:chOff x="2627784" y="3789039"/>
            <a:chExt cx="2899767" cy="86677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3789040"/>
              <a:ext cx="1409700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51"/>
            <a:stretch>
              <a:fillRect/>
            </a:stretch>
          </p:blipFill>
          <p:spPr bwMode="auto">
            <a:xfrm>
              <a:off x="4355976" y="3789039"/>
              <a:ext cx="1171575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0" y="178746"/>
            <a:ext cx="4282743" cy="27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" y="4382789"/>
            <a:ext cx="3113060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455" y="0"/>
            <a:ext cx="381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립 모션에서의 인식 방법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90077"/>
            <a:ext cx="1993306" cy="1584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49" y="2275122"/>
            <a:ext cx="2109085" cy="1590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41" y="2285792"/>
            <a:ext cx="2117149" cy="1579460"/>
          </a:xfrm>
          <a:prstGeom prst="rect">
            <a:avLst/>
          </a:prstGeom>
        </p:spPr>
      </p:pic>
      <p:sp>
        <p:nvSpPr>
          <p:cNvPr id="9" name="오른쪽 화살표 13"/>
          <p:cNvSpPr/>
          <p:nvPr/>
        </p:nvSpPr>
        <p:spPr>
          <a:xfrm>
            <a:off x="2652830" y="2976871"/>
            <a:ext cx="597105" cy="213306"/>
          </a:xfrm>
          <a:prstGeom prst="rightArrow">
            <a:avLst>
              <a:gd name="adj1" fmla="val 44143"/>
              <a:gd name="adj2" fmla="val 64647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14"/>
          <p:cNvSpPr/>
          <p:nvPr/>
        </p:nvSpPr>
        <p:spPr>
          <a:xfrm>
            <a:off x="5443850" y="2965152"/>
            <a:ext cx="597105" cy="213306"/>
          </a:xfrm>
          <a:prstGeom prst="rightArrow">
            <a:avLst>
              <a:gd name="adj1" fmla="val 44143"/>
              <a:gd name="adj2" fmla="val 64647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7035" y="3875644"/>
            <a:ext cx="13965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왜곡 영상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51923" y="3884691"/>
            <a:ext cx="13965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왜곡 보정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1247" y="3884691"/>
            <a:ext cx="17043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손 추출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09" y="5480546"/>
            <a:ext cx="8341043" cy="334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4666" y="6017923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녹화후 영상을 입력 받아 처리하는 방식을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1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317</Words>
  <Application>Microsoft Office PowerPoint</Application>
  <PresentationFormat>On-screen Show (4:3)</PresentationFormat>
  <Paragraphs>101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HY헤드라인M</vt:lpstr>
      <vt:lpstr>굴림</vt:lpstr>
      <vt:lpstr>맑은 고딕</vt:lpstr>
      <vt:lpstr>Arial</vt:lpstr>
      <vt:lpstr>Calibri</vt:lpstr>
      <vt:lpstr>Calibri Light</vt:lpstr>
      <vt:lpstr>Office 테마</vt:lpstr>
      <vt:lpstr>Leap Motion과 적외선 영상 처리 장치를 이용한 손 모양 인식 </vt:lpstr>
      <vt:lpstr>자동차 환경에서의 손인식</vt:lpstr>
      <vt:lpstr>PowerPoint Presentation</vt:lpstr>
      <vt:lpstr>Leap motion의 문제점</vt:lpstr>
      <vt:lpstr>프로젝트 목표</vt:lpstr>
      <vt:lpstr>립모션 모방 인식 기기</vt:lpstr>
      <vt:lpstr>손 추출 방법</vt:lpstr>
      <vt:lpstr>PowerPoint Presentation</vt:lpstr>
      <vt:lpstr>립 모션에서의 인식 방법</vt:lpstr>
      <vt:lpstr>American Sign Language (ASL)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SeungBae Son</dc:creator>
  <cp:lastModifiedBy>SeungBae Son</cp:lastModifiedBy>
  <cp:revision>16</cp:revision>
  <dcterms:created xsi:type="dcterms:W3CDTF">2016-11-27T10:20:15Z</dcterms:created>
  <dcterms:modified xsi:type="dcterms:W3CDTF">2016-11-28T07:46:35Z</dcterms:modified>
</cp:coreProperties>
</file>